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690FF0-1B46-4E4B-B710-32C28B5EDA0C}">
  <a:tblStyle styleId="{65690FF0-1B46-4E4B-B710-32C28B5EDA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Oswa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SourceCodePr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mario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a10b6684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a10b6684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jesus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a10b6684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a10b6684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mario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c09f32aa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c09f32aa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jesus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c09f32aa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c09f32aa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mario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c3e4fb49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c3e4fb49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c3e4fb4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c3e4fb4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c09f32aa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c09f32a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jesus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c09f32aa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c09f32aa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mario i jesus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6925" y="-196625"/>
            <a:ext cx="1527075" cy="15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4294967295" type="ctrTitle"/>
          </p:nvPr>
        </p:nvSpPr>
        <p:spPr>
          <a:xfrm>
            <a:off x="411175" y="224425"/>
            <a:ext cx="8282400" cy="7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POKEMON DATA SETS</a:t>
            </a:r>
            <a:endParaRPr/>
          </a:p>
        </p:txBody>
      </p: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411175" y="440070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/>
              <a:t>Mario Méndez, Jesús Sáez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700" y="1272563"/>
            <a:ext cx="4619349" cy="25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900" y="3023626"/>
            <a:ext cx="2663100" cy="9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Index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450">
                <a:solidFill>
                  <a:srgbClr val="333366"/>
                </a:solidFill>
                <a:latin typeface="Arial"/>
                <a:ea typeface="Arial"/>
                <a:cs typeface="Arial"/>
                <a:sym typeface="Arial"/>
              </a:rPr>
              <a:t>Introducció</a:t>
            </a:r>
            <a:endParaRPr b="1" sz="1450">
              <a:solidFill>
                <a:srgbClr val="33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ca" sz="1450">
                <a:solidFill>
                  <a:srgbClr val="333366"/>
                </a:solidFill>
                <a:latin typeface="Arial"/>
                <a:ea typeface="Arial"/>
                <a:cs typeface="Arial"/>
                <a:sym typeface="Arial"/>
              </a:rPr>
              <a:t>Datasets seleccionats</a:t>
            </a:r>
            <a:endParaRPr b="1" sz="1450">
              <a:solidFill>
                <a:srgbClr val="33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ca" sz="1450">
                <a:solidFill>
                  <a:srgbClr val="333366"/>
                </a:solidFill>
                <a:latin typeface="Arial"/>
                <a:ea typeface="Arial"/>
                <a:cs typeface="Arial"/>
                <a:sym typeface="Arial"/>
              </a:rPr>
              <a:t>Modificacions sobre els Datasets</a:t>
            </a:r>
            <a:endParaRPr sz="1450">
              <a:solidFill>
                <a:srgbClr val="33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ca" sz="1450">
                <a:solidFill>
                  <a:srgbClr val="333366"/>
                </a:solidFill>
                <a:latin typeface="Arial"/>
                <a:ea typeface="Arial"/>
                <a:cs typeface="Arial"/>
                <a:sym typeface="Arial"/>
              </a:rPr>
              <a:t>Problemes trobats</a:t>
            </a:r>
            <a:endParaRPr b="1" sz="1450">
              <a:solidFill>
                <a:srgbClr val="3333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ca" sz="1450">
                <a:solidFill>
                  <a:srgbClr val="333366"/>
                </a:solidFill>
                <a:latin typeface="Arial"/>
                <a:ea typeface="Arial"/>
                <a:cs typeface="Arial"/>
                <a:sym typeface="Arial"/>
              </a:rPr>
              <a:t>Bibliografia</a:t>
            </a:r>
            <a:endParaRPr sz="1450">
              <a:solidFill>
                <a:srgbClr val="33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175" y="1930475"/>
            <a:ext cx="2176576" cy="217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Introducció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Selecció tema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Agafament dels data sets.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Motivació de canvis/aplicacions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ca"/>
              <a:t>sobre els data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Complementació amb els nostres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Proporció de coneixements al tema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175" y="1930487"/>
            <a:ext cx="2176576" cy="217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DataSets seleccionats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3716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Alguns dels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Clars i precisos</a:t>
            </a:r>
            <a:endParaRPr/>
          </a:p>
        </p:txBody>
      </p:sp>
      <p:graphicFrame>
        <p:nvGraphicFramePr>
          <p:cNvPr id="87" name="Google Shape;87;p16"/>
          <p:cNvGraphicFramePr/>
          <p:nvPr/>
        </p:nvGraphicFramePr>
        <p:xfrm>
          <a:off x="748475" y="212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{65690FF0-1B46-4E4B-B710-32C28B5EDA0C}</a:tableStyleId>
              </a:tblPr>
              <a:tblGrid>
                <a:gridCol w="631525"/>
                <a:gridCol w="748125"/>
                <a:gridCol w="1402900"/>
              </a:tblGrid>
              <a:tr h="2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chemeClr val="lt1"/>
                          </a:solidFill>
                        </a:rPr>
                        <a:t>Regió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chemeClr val="lt1"/>
                          </a:solidFill>
                        </a:rPr>
                        <a:t>Exemplars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chemeClr val="lt1"/>
                          </a:solidFill>
                        </a:rPr>
                        <a:t>Any de creació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27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Kanto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151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1996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Johto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1999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7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Hoenn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2002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Sinnoh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2006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Teselia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156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2010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Kalos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72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2013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Alola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88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2016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Galar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89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2019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4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Paldea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Desconegut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2022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Google Shape;88;p16"/>
          <p:cNvGraphicFramePr/>
          <p:nvPr/>
        </p:nvGraphicFramePr>
        <p:xfrm>
          <a:off x="4405600" y="1477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{65690FF0-1B46-4E4B-B710-32C28B5EDA0C}</a:tableStyleId>
              </a:tblPr>
              <a:tblGrid>
                <a:gridCol w="765300"/>
                <a:gridCol w="946600"/>
                <a:gridCol w="1070675"/>
              </a:tblGrid>
              <a:tr h="24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rgbClr val="FFFFFF"/>
                          </a:solidFill>
                        </a:rPr>
                        <a:t>Categoría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rgbClr val="FFFFFF"/>
                          </a:solidFill>
                        </a:rPr>
                        <a:t>qtt Pokémon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solidFill>
                            <a:srgbClr val="FFFFFF"/>
                          </a:solidFill>
                        </a:rPr>
                        <a:t>Generacions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27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Singulars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Totes(5a-9a)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7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Legendaris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66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Totes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7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Normals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814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Totes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614" y="2821124"/>
            <a:ext cx="2368550" cy="18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Modificacions sobre els datasets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Optimització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Reducció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Eliminació de dades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Propis</a:t>
            </a:r>
            <a:r>
              <a:rPr lang="ca"/>
              <a:t> barrejats amb els nous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Tota la creació dels nostres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175" y="1930487"/>
            <a:ext cx="2176576" cy="217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101;p18"/>
          <p:cNvGraphicFramePr/>
          <p:nvPr/>
        </p:nvGraphicFramePr>
        <p:xfrm>
          <a:off x="952500" y="135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{65690FF0-1B46-4E4B-B710-32C28B5EDA0C}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Cantidad de Pokémon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Generación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151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Kanto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100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Johto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135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Hoenn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107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Sinnoh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156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Teselia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72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Kalos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88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Alola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89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Galar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19"/>
          <p:cNvGraphicFramePr/>
          <p:nvPr/>
        </p:nvGraphicFramePr>
        <p:xfrm>
          <a:off x="1289550" y="137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{65690FF0-1B46-4E4B-B710-32C28B5EDA0C}</a:tableStyleId>
              </a:tblPr>
              <a:tblGrid>
                <a:gridCol w="2987125"/>
                <a:gridCol w="3081075"/>
              </a:tblGrid>
              <a:tr h="23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800"/>
                        <a:t>JUEGO</a:t>
                      </a:r>
                      <a:endParaRPr b="1" sz="18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800"/>
                        <a:t>VENTAS</a:t>
                      </a:r>
                      <a:endParaRPr b="1" sz="18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Verde / Rojo / Azul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31380000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Espada / Escudo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24270000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Oro / Plata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23100000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Diamante / Perla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17670000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X / Y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16620000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Sol / Luna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16280000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Rubí / Zafiro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16220000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Negro / Blanco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15640000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Amarillo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14640000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Let's Go, Pikachu / Eevee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14530000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Edición Platino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7690000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Pokémon Esmeralda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/>
                        <a:t>7060000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Problemes trobats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Potencial, però </a:t>
            </a:r>
            <a:r>
              <a:rPr lang="ca"/>
              <a:t>ambigüitat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Molt farcit amb dades </a:t>
            </a:r>
            <a:r>
              <a:rPr lang="ca"/>
              <a:t>inútils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Manca de datasets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175" y="1930475"/>
            <a:ext cx="2176576" cy="217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7689" l="0" r="0" t="0"/>
          <a:stretch/>
        </p:blipFill>
        <p:spPr>
          <a:xfrm>
            <a:off x="-38450" y="461125"/>
            <a:ext cx="9232299" cy="46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4294967295" type="title"/>
          </p:nvPr>
        </p:nvSpPr>
        <p:spPr>
          <a:xfrm>
            <a:off x="2295600" y="162225"/>
            <a:ext cx="4552800" cy="119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7000"/>
              <a:t>FI</a:t>
            </a:r>
            <a:endParaRPr sz="7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